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3232-38E2-4FDA-9D49-59BFE8ABF27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38BF2-112E-4498-B675-AB10F9539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9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CC1A4-B6EF-4694-B40D-9C57A79BEE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46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33C6E5-68D2-1A4D-AA9D-82FB209B7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661A92C-9D70-BF49-AFC7-5CC1040E8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9294" y="5672465"/>
            <a:ext cx="2661844" cy="67277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BC95D25-0A6B-7440-92B2-BBB0647EA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513" y="2893379"/>
            <a:ext cx="6230938" cy="1071242"/>
          </a:xfrm>
        </p:spPr>
        <p:txBody>
          <a:bodyPr vert="horz" wrap="none" anchor="t" anchorCtr="0">
            <a:noAutofit/>
          </a:bodyPr>
          <a:lstStyle>
            <a:lvl1pPr marL="1428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>
                <a:latin typeface="FreightNeo Pro Medium" panose="02000606000000020004" pitchFamily="2" charset="77"/>
              </a:defRPr>
            </a:lvl1pPr>
            <a:lvl2pPr algn="ctr">
              <a:defRPr/>
            </a:lvl2pPr>
          </a:lstStyle>
          <a:p>
            <a:pPr lvl="0"/>
            <a:r>
              <a:rPr lang="en-GB" dirty="0"/>
              <a:t>Presentation Name</a:t>
            </a:r>
          </a:p>
          <a:p>
            <a:pPr lvl="0"/>
            <a:r>
              <a:rPr lang="en-GB" dirty="0"/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35925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 -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A6F262A-EC6D-044E-9270-BF319E6B3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FD94-EC26-5148-991E-56A8580C59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38400"/>
            <a:ext cx="12192000" cy="1981200"/>
          </a:xfrm>
        </p:spPr>
        <p:txBody>
          <a:bodyPr anchor="ctr" anchorCtr="0">
            <a:normAutofit/>
          </a:bodyPr>
          <a:lstStyle>
            <a:lvl1pPr algn="ctr">
              <a:defRPr sz="3600">
                <a:latin typeface="FreightNeo Pro Book" panose="02000606000000020004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Section Name </a:t>
            </a:r>
          </a:p>
        </p:txBody>
      </p:sp>
    </p:spTree>
    <p:extLst>
      <p:ext uri="{BB962C8B-B14F-4D97-AF65-F5344CB8AC3E}">
        <p14:creationId xmlns:p14="http://schemas.microsoft.com/office/powerpoint/2010/main" val="22161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E7D2242F-9A12-234B-AECC-096BCDFCB0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8867" y="5990638"/>
            <a:ext cx="2048400" cy="4067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21F56A56-229C-7B4D-A570-AA8DD869CC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938" y="6042838"/>
            <a:ext cx="1184400" cy="3024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4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D336A8-9CEC-0346-A4C2-44E7D3CAF0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23530"/>
            <a:ext cx="12192000" cy="876300"/>
          </a:xfrm>
        </p:spPr>
        <p:txBody>
          <a:bodyPr anchor="ctr" anchorCtr="0">
            <a:normAutofit/>
          </a:bodyPr>
          <a:lstStyle>
            <a:lvl1pPr algn="ctr">
              <a:defRPr sz="5400">
                <a:latin typeface="Bon Vivant Family Script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Thank You</a:t>
            </a:r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CB2CB9EB-A76D-714F-827A-BBD4373A30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2450" y="1329254"/>
            <a:ext cx="3467100" cy="8763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E7A049-4A0F-E548-98F2-9338DA07C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2337" y="4359483"/>
            <a:ext cx="7807325" cy="2262922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Contact Details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6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F60F310F-ABF9-AF4C-BEDD-276359CE9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73200" y="0"/>
            <a:ext cx="7940796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ACA70-5ECB-6C4E-A90D-ECBB38F9A8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0919" y="1179576"/>
            <a:ext cx="3246409" cy="3806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ornare</a:t>
            </a:r>
            <a:r>
              <a:rPr lang="en-GB" dirty="0"/>
              <a:t> in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nisi. Morbi at maximus </a:t>
            </a:r>
            <a:r>
              <a:rPr lang="en-GB" dirty="0" err="1"/>
              <a:t>massa</a:t>
            </a:r>
            <a:r>
              <a:rPr lang="en-GB" dirty="0"/>
              <a:t>. Class </a:t>
            </a:r>
            <a:r>
              <a:rPr lang="en-GB" dirty="0" err="1"/>
              <a:t>aptent</a:t>
            </a:r>
            <a:r>
              <a:rPr lang="en-GB" dirty="0"/>
              <a:t> </a:t>
            </a:r>
            <a:r>
              <a:rPr lang="en-GB" dirty="0" err="1"/>
              <a:t>taciti</a:t>
            </a:r>
            <a:r>
              <a:rPr lang="en-GB" dirty="0"/>
              <a:t> </a:t>
            </a:r>
            <a:r>
              <a:rPr lang="en-GB" dirty="0" err="1"/>
              <a:t>sociosqu</a:t>
            </a:r>
            <a:r>
              <a:rPr lang="en-GB" dirty="0"/>
              <a:t> ad </a:t>
            </a:r>
            <a:r>
              <a:rPr lang="en-GB" dirty="0" err="1"/>
              <a:t>litora</a:t>
            </a:r>
            <a:r>
              <a:rPr lang="en-GB" dirty="0"/>
              <a:t> </a:t>
            </a:r>
            <a:r>
              <a:rPr lang="en-GB" dirty="0" err="1"/>
              <a:t>torquent</a:t>
            </a:r>
            <a:r>
              <a:rPr lang="en-GB" dirty="0"/>
              <a:t> per </a:t>
            </a:r>
            <a:r>
              <a:rPr lang="en-GB" dirty="0" err="1"/>
              <a:t>conubia</a:t>
            </a:r>
            <a:r>
              <a:rPr lang="en-GB" dirty="0"/>
              <a:t> nostra, per </a:t>
            </a:r>
            <a:r>
              <a:rPr lang="en-GB" dirty="0" err="1"/>
              <a:t>inceptos</a:t>
            </a:r>
            <a:r>
              <a:rPr lang="en-GB" dirty="0"/>
              <a:t> </a:t>
            </a:r>
            <a:r>
              <a:rPr lang="en-GB" dirty="0" err="1"/>
              <a:t>himenaeos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, non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ac </a:t>
            </a:r>
            <a:r>
              <a:rPr lang="en-GB" dirty="0" err="1"/>
              <a:t>risus</a:t>
            </a:r>
            <a:r>
              <a:rPr lang="en-GB" dirty="0"/>
              <a:t> dictum, </a:t>
            </a:r>
            <a:r>
              <a:rPr lang="en-GB" dirty="0" err="1"/>
              <a:t>rhoncus</a:t>
            </a:r>
            <a:r>
              <a:rPr lang="en-GB" dirty="0"/>
              <a:t> lorem </a:t>
            </a:r>
            <a:r>
              <a:rPr lang="en-GB" dirty="0" err="1"/>
              <a:t>venenatis</a:t>
            </a:r>
            <a:r>
              <a:rPr lang="en-GB" dirty="0"/>
              <a:t>, </a:t>
            </a:r>
            <a:r>
              <a:rPr lang="en-GB" dirty="0" err="1"/>
              <a:t>commodo</a:t>
            </a:r>
            <a:r>
              <a:rPr lang="en-GB" dirty="0"/>
              <a:t> eros. Morbi </a:t>
            </a:r>
            <a:r>
              <a:rPr lang="en-GB" dirty="0" err="1"/>
              <a:t>pretium</a:t>
            </a:r>
            <a:r>
              <a:rPr lang="en-GB" dirty="0"/>
              <a:t> gravida </a:t>
            </a:r>
            <a:r>
              <a:rPr lang="en-GB" dirty="0" err="1"/>
              <a:t>tortor</a:t>
            </a:r>
            <a:r>
              <a:rPr lang="en-GB" dirty="0"/>
              <a:t> et </a:t>
            </a:r>
            <a:r>
              <a:rPr lang="en-GB" dirty="0" err="1"/>
              <a:t>mollis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015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F60F310F-ABF9-AF4C-BEDD-276359CE9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17996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ACA70-5ECB-6C4E-A90D-ECBB38F9A8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0919" y="1179576"/>
            <a:ext cx="4672873" cy="3758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ornare</a:t>
            </a:r>
            <a:r>
              <a:rPr lang="en-GB" dirty="0"/>
              <a:t> in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nisi. Morbi at maximus </a:t>
            </a:r>
            <a:r>
              <a:rPr lang="en-GB" dirty="0" err="1"/>
              <a:t>massa</a:t>
            </a:r>
            <a:r>
              <a:rPr lang="en-GB" dirty="0"/>
              <a:t>. Class </a:t>
            </a:r>
            <a:r>
              <a:rPr lang="en-GB" dirty="0" err="1"/>
              <a:t>aptent</a:t>
            </a:r>
            <a:r>
              <a:rPr lang="en-GB" dirty="0"/>
              <a:t> </a:t>
            </a:r>
            <a:r>
              <a:rPr lang="en-GB" dirty="0" err="1"/>
              <a:t>taciti</a:t>
            </a:r>
            <a:r>
              <a:rPr lang="en-GB" dirty="0"/>
              <a:t> </a:t>
            </a:r>
            <a:r>
              <a:rPr lang="en-GB" dirty="0" err="1"/>
              <a:t>sociosqu</a:t>
            </a:r>
            <a:r>
              <a:rPr lang="en-GB" dirty="0"/>
              <a:t> ad </a:t>
            </a:r>
            <a:r>
              <a:rPr lang="en-GB" dirty="0" err="1"/>
              <a:t>litora</a:t>
            </a:r>
            <a:r>
              <a:rPr lang="en-GB" dirty="0"/>
              <a:t> </a:t>
            </a:r>
            <a:r>
              <a:rPr lang="en-GB" dirty="0" err="1"/>
              <a:t>torquent</a:t>
            </a:r>
            <a:r>
              <a:rPr lang="en-GB" dirty="0"/>
              <a:t> per </a:t>
            </a:r>
            <a:r>
              <a:rPr lang="en-GB" dirty="0" err="1"/>
              <a:t>conubia</a:t>
            </a:r>
            <a:r>
              <a:rPr lang="en-GB" dirty="0"/>
              <a:t> nostra, per </a:t>
            </a:r>
            <a:r>
              <a:rPr lang="en-GB" dirty="0" err="1"/>
              <a:t>inceptos</a:t>
            </a:r>
            <a:r>
              <a:rPr lang="en-GB" dirty="0"/>
              <a:t> </a:t>
            </a:r>
            <a:r>
              <a:rPr lang="en-GB" dirty="0" err="1"/>
              <a:t>himenaeos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, non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ac </a:t>
            </a:r>
            <a:r>
              <a:rPr lang="en-GB" dirty="0" err="1"/>
              <a:t>risus</a:t>
            </a:r>
            <a:r>
              <a:rPr lang="en-GB" dirty="0"/>
              <a:t> dictum, </a:t>
            </a:r>
            <a:r>
              <a:rPr lang="en-GB" dirty="0" err="1"/>
              <a:t>rhoncus</a:t>
            </a:r>
            <a:r>
              <a:rPr lang="en-GB" dirty="0"/>
              <a:t> lorem </a:t>
            </a:r>
            <a:r>
              <a:rPr lang="en-GB" dirty="0" err="1"/>
              <a:t>venenatis</a:t>
            </a:r>
            <a:r>
              <a:rPr lang="en-GB" dirty="0"/>
              <a:t>, </a:t>
            </a:r>
            <a:r>
              <a:rPr lang="en-GB" dirty="0" err="1"/>
              <a:t>commodo</a:t>
            </a:r>
            <a:r>
              <a:rPr lang="en-GB" dirty="0"/>
              <a:t> eros. Morbi </a:t>
            </a:r>
            <a:r>
              <a:rPr lang="en-GB" dirty="0" err="1"/>
              <a:t>pretium</a:t>
            </a:r>
            <a:r>
              <a:rPr lang="en-GB" dirty="0"/>
              <a:t> gravida </a:t>
            </a:r>
            <a:r>
              <a:rPr lang="en-GB" dirty="0" err="1"/>
              <a:t>tortor</a:t>
            </a:r>
            <a:r>
              <a:rPr lang="en-GB" dirty="0"/>
              <a:t> et </a:t>
            </a:r>
            <a:r>
              <a:rPr lang="en-GB" dirty="0" err="1"/>
              <a:t>mollis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737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ACA70-5ECB-6C4E-A90D-ECBB38F9A8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0919" y="1179576"/>
            <a:ext cx="3295177" cy="3758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Bon Vivant Family Scrip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/>
              <a:t>Heading goes here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FE3EF9A-8246-094C-BC1D-74A0A40C0B5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25696" y="1179513"/>
            <a:ext cx="7207374" cy="4562919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ACA70-5ECB-6C4E-A90D-ECBB38F9A8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0919" y="1179576"/>
            <a:ext cx="3295177" cy="3758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Bon Vivant Family Scrip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/>
              <a:t>Heading goes here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A0CBADF0-EAEE-2143-B408-588DAB94A7A2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425950" y="1179513"/>
            <a:ext cx="7207250" cy="4562475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t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F60F310F-ABF9-AF4C-BEDD-276359CE9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21399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ACA70-5ECB-6C4E-A90D-ECBB38F9A8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0920" y="1179576"/>
            <a:ext cx="2731328" cy="3758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ornare</a:t>
            </a:r>
            <a:r>
              <a:rPr lang="en-GB" dirty="0"/>
              <a:t> in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nisi. Morbi at maximus </a:t>
            </a:r>
            <a:r>
              <a:rPr lang="en-GB" dirty="0" err="1"/>
              <a:t>massa</a:t>
            </a:r>
            <a:r>
              <a:rPr lang="en-GB" dirty="0"/>
              <a:t>. Class </a:t>
            </a:r>
            <a:r>
              <a:rPr lang="en-GB" dirty="0" err="1"/>
              <a:t>aptent</a:t>
            </a:r>
            <a:r>
              <a:rPr lang="en-GB" dirty="0"/>
              <a:t> </a:t>
            </a:r>
            <a:r>
              <a:rPr lang="en-GB" dirty="0" err="1"/>
              <a:t>taciti</a:t>
            </a:r>
            <a:r>
              <a:rPr lang="en-GB" dirty="0"/>
              <a:t> </a:t>
            </a:r>
            <a:r>
              <a:rPr lang="en-GB" dirty="0" err="1"/>
              <a:t>sociosqu</a:t>
            </a:r>
            <a:r>
              <a:rPr lang="en-GB" dirty="0"/>
              <a:t> ad </a:t>
            </a:r>
            <a:r>
              <a:rPr lang="en-GB" dirty="0" err="1"/>
              <a:t>litora</a:t>
            </a:r>
            <a:r>
              <a:rPr lang="en-GB" dirty="0"/>
              <a:t> </a:t>
            </a:r>
            <a:r>
              <a:rPr lang="en-GB" dirty="0" err="1"/>
              <a:t>torquent</a:t>
            </a:r>
            <a:r>
              <a:rPr lang="en-GB" dirty="0"/>
              <a:t> per </a:t>
            </a:r>
            <a:r>
              <a:rPr lang="en-GB" dirty="0" err="1"/>
              <a:t>conubia</a:t>
            </a:r>
            <a:r>
              <a:rPr lang="en-GB" dirty="0"/>
              <a:t> nostra, per </a:t>
            </a:r>
            <a:r>
              <a:rPr lang="en-GB" dirty="0" err="1"/>
              <a:t>inceptos</a:t>
            </a:r>
            <a:r>
              <a:rPr lang="en-GB" dirty="0"/>
              <a:t> </a:t>
            </a:r>
            <a:r>
              <a:rPr lang="en-GB" dirty="0" err="1"/>
              <a:t>himenaeos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, non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ac </a:t>
            </a:r>
            <a:r>
              <a:rPr lang="en-GB" dirty="0" err="1"/>
              <a:t>risus</a:t>
            </a:r>
            <a:r>
              <a:rPr lang="en-GB" dirty="0"/>
              <a:t> dictum, </a:t>
            </a:r>
            <a:r>
              <a:rPr lang="en-GB" dirty="0" err="1"/>
              <a:t>rhoncus</a:t>
            </a:r>
            <a:r>
              <a:rPr lang="en-GB" dirty="0"/>
              <a:t> lorem </a:t>
            </a:r>
            <a:r>
              <a:rPr lang="en-GB" dirty="0" err="1"/>
              <a:t>venenatis</a:t>
            </a:r>
            <a:r>
              <a:rPr lang="en-GB" dirty="0"/>
              <a:t>, </a:t>
            </a:r>
            <a:r>
              <a:rPr lang="en-GB" dirty="0" err="1"/>
              <a:t>commodo</a:t>
            </a:r>
            <a:r>
              <a:rPr lang="en-GB" dirty="0"/>
              <a:t> eros. Morbi </a:t>
            </a:r>
            <a:r>
              <a:rPr lang="en-GB" dirty="0" err="1"/>
              <a:t>pretium</a:t>
            </a:r>
            <a:r>
              <a:rPr lang="en-GB" dirty="0"/>
              <a:t> gravida </a:t>
            </a:r>
            <a:r>
              <a:rPr lang="en-GB" dirty="0" err="1"/>
              <a:t>tortor</a:t>
            </a:r>
            <a:r>
              <a:rPr lang="en-GB" dirty="0"/>
              <a:t> et </a:t>
            </a:r>
            <a:r>
              <a:rPr lang="en-GB" dirty="0" err="1"/>
              <a:t>mollis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916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066C7-DE24-4F4E-B20C-42A1369C4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19" y="1825625"/>
            <a:ext cx="11113589" cy="45080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F749A-C9B0-CE46-9464-6B8C83B9EFE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91" y="6050229"/>
            <a:ext cx="1186160" cy="302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8C2434-A226-9347-9A2E-CC7B2761B0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20441" y="6075103"/>
            <a:ext cx="1728506" cy="2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1200" b="0" i="0" kern="1200" smtClean="0">
          <a:solidFill>
            <a:srgbClr val="B79645"/>
          </a:solidFill>
          <a:effectLst/>
          <a:latin typeface="FreightNeo Pro Medium" panose="02000606000000020004" pitchFamily="2" charset="77"/>
          <a:ea typeface="+mj-ea"/>
          <a:cs typeface="+mj-cs"/>
        </a:defRPr>
      </a:lvl1pPr>
    </p:titleStyle>
    <p:bodyStyle>
      <a:lvl1pPr marL="14288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/>
        <a:defRPr sz="2800" b="0" i="0" kern="1200" baseline="0">
          <a:solidFill>
            <a:schemeClr val="tx1"/>
          </a:solidFill>
          <a:latin typeface="FreightNeo Pro Light" panose="02000606000000020004" pitchFamily="2" charset="77"/>
          <a:ea typeface="+mn-ea"/>
          <a:cs typeface="+mn-cs"/>
        </a:defRPr>
      </a:lvl1pPr>
      <a:lvl2pPr marL="1428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400" b="0" i="0" kern="1200">
          <a:solidFill>
            <a:schemeClr val="tx1"/>
          </a:solidFill>
          <a:latin typeface="FreightNeo Pro Light" panose="02000606000000020004" pitchFamily="2" charset="77"/>
          <a:ea typeface="+mn-ea"/>
          <a:cs typeface="+mn-cs"/>
        </a:defRPr>
      </a:lvl2pPr>
      <a:lvl3pPr marL="1428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000" b="0" i="0" kern="1200">
          <a:solidFill>
            <a:schemeClr val="tx1"/>
          </a:solidFill>
          <a:latin typeface="FreightNeo Pro Light" panose="02000606000000020004" pitchFamily="2" charset="77"/>
          <a:ea typeface="+mn-ea"/>
          <a:cs typeface="+mn-cs"/>
        </a:defRPr>
      </a:lvl3pPr>
      <a:lvl4pPr marL="1428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FreightNeo Pro Light" panose="02000606000000020004" pitchFamily="2" charset="77"/>
          <a:ea typeface="+mn-ea"/>
          <a:cs typeface="+mn-cs"/>
        </a:defRPr>
      </a:lvl4pPr>
      <a:lvl5pPr marL="1428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FreightNeo Pro Light" panose="02000606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>
          <p15:clr>
            <a:srgbClr val="F26B43"/>
          </p15:clr>
        </p15:guide>
        <p15:guide id="2" pos="325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90890-5DE7-C8A1-3495-B76131BFA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and black background&#10;&#10;AI-generated content may be incorrect.">
            <a:extLst>
              <a:ext uri="{FF2B5EF4-FFF2-40B4-BE49-F238E27FC236}">
                <a16:creationId xmlns:a16="http://schemas.microsoft.com/office/drawing/2014/main" id="{4B5EC6D6-3F2F-DC68-FFC0-1306DAE5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594" y="205035"/>
            <a:ext cx="5560971" cy="6447929"/>
          </a:xfrm>
          <a:prstGeom prst="rect">
            <a:avLst/>
          </a:prstGeom>
        </p:spPr>
      </p:pic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D143DFE4-8F2F-0A41-C1A0-4268B7101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19" y="471424"/>
            <a:ext cx="4839751" cy="3806952"/>
          </a:xfrm>
        </p:spPr>
        <p:txBody>
          <a:bodyPr wrap="square" numCol="1" anchor="t" anchorCtr="0">
            <a:noAutofit/>
          </a:bodyPr>
          <a:lstStyle/>
          <a:p>
            <a:pPr marL="12700" marR="390525">
              <a:lnSpc>
                <a:spcPts val="5600"/>
              </a:lnSpc>
            </a:pPr>
            <a:r>
              <a:rPr lang="en-US" sz="2800" spc="-150" dirty="0">
                <a:solidFill>
                  <a:srgbClr val="AB9A5E"/>
                </a:solidFill>
                <a:latin typeface="FreightNeo Pro Medium" panose="02000606000000020004" pitchFamily="2" charset="77"/>
                <a:cs typeface="Helvetica" panose="020B0604020202020204" pitchFamily="34" charset="0"/>
              </a:rPr>
              <a:t>Tomatin 12 Year Old Triple Cask</a:t>
            </a:r>
          </a:p>
          <a:p>
            <a:pPr marL="12700" marR="390525">
              <a:lnSpc>
                <a:spcPts val="5600"/>
              </a:lnSpc>
            </a:pPr>
            <a:endParaRPr lang="en-GB" sz="2800" spc="-150" dirty="0">
              <a:solidFill>
                <a:srgbClr val="B79645"/>
              </a:solidFill>
              <a:latin typeface="FreightNeo Pro Medium" panose="02000606000000020004" pitchFamily="2" charset="77"/>
              <a:cs typeface="Helvetica" panose="020B0604020202020204" pitchFamily="34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2F732783-48B8-4CDE-AFF1-1CA0B8C41324}"/>
              </a:ext>
            </a:extLst>
          </p:cNvPr>
          <p:cNvSpPr txBox="1">
            <a:spLocks/>
          </p:cNvSpPr>
          <p:nvPr/>
        </p:nvSpPr>
        <p:spPr>
          <a:xfrm>
            <a:off x="520919" y="1543050"/>
            <a:ext cx="5575301" cy="4469130"/>
          </a:xfrm>
          <a:prstGeom prst="rect">
            <a:avLst/>
          </a:prstGeom>
        </p:spPr>
        <p:txBody>
          <a:bodyPr vert="horz" wrap="square" lIns="0" tIns="0" rIns="0" bIns="0" numCol="2" spcCol="28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1100" b="0" i="0" kern="1200" baseline="0">
                <a:solidFill>
                  <a:schemeClr val="tx1"/>
                </a:solidFill>
                <a:latin typeface="FreightNeo Pro Light" panose="0200060600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400" b="0" i="0" kern="1200">
                <a:solidFill>
                  <a:schemeClr val="tx1"/>
                </a:solidFill>
                <a:latin typeface="FreightNeo Pro Light" panose="02000606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200" b="0" i="0" kern="1200">
                <a:solidFill>
                  <a:schemeClr val="tx1"/>
                </a:solidFill>
                <a:latin typeface="FreightNeo Pro Light" panose="02000606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FreightNeo Pro Light" panose="02000606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000" b="0" i="0" kern="1200">
                <a:solidFill>
                  <a:schemeClr val="tx1"/>
                </a:solidFill>
                <a:latin typeface="FreightNeo Pro Light" panose="02000606000000020004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2" charset="77"/>
                <a:ea typeface="+mn-ea"/>
                <a:cs typeface="+mn-cs"/>
              </a:rPr>
              <a:t>The Tomatin 12 Year Old is smooth and silky, having been matured in traditional Scotch Whisky, ex-Bourbon and ex-Spanish Sherry casks. A rich, fruity aroma is the prelude to sweet flavours of ripe apples, pears and a subtle hint of nut before the long, pleasantly oily finish.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eightNeo Pro Light" panose="02000606000000020004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AB9A5E"/>
                </a:solidFill>
                <a:effectLst/>
                <a:uLnTx/>
                <a:uFillTx/>
                <a:latin typeface="FreightNeo Pro Semi" panose="02000606000000020004" pitchFamily="2" charset="77"/>
                <a:ea typeface="+mn-ea"/>
                <a:cs typeface="Helvetica" panose="020B0604020202020204" pitchFamily="34" charset="0"/>
              </a:rPr>
              <a:t>TRIPLE CASK</a:t>
            </a:r>
          </a:p>
          <a:p>
            <a:pPr marL="0" marR="8177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AB9A5E"/>
                </a:solidFill>
                <a:latin typeface="FreightNeo Pro Light" panose="02000606000000020004" pitchFamily="50" charset="0"/>
              </a:rPr>
              <a:t>51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AB9A5E"/>
                </a:solidFill>
                <a:effectLst/>
                <a:uLnTx/>
                <a:uFillTx/>
                <a:latin typeface="FreightNeo Pro Light" panose="02000606000000020004" pitchFamily="50" charset="0"/>
                <a:ea typeface="+mn-ea"/>
                <a:cs typeface="+mn-cs"/>
              </a:rPr>
              <a:t>% -</a:t>
            </a:r>
            <a:r>
              <a:rPr lang="en-GB" dirty="0">
                <a:solidFill>
                  <a:srgbClr val="AB9A5E"/>
                </a:solidFill>
                <a:latin typeface="FreightNeo Pro Light" panose="02000606000000020004" pitchFamily="50" charset="0"/>
              </a:rPr>
              <a:t> 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AB9A5E"/>
                </a:solidFill>
                <a:effectLst/>
                <a:uLnTx/>
                <a:uFillTx/>
                <a:latin typeface="FreightNeo Pro Light" panose="02000606000000020004" pitchFamily="50" charset="0"/>
                <a:ea typeface="+mn-ea"/>
                <a:cs typeface="+mn-cs"/>
              </a:rPr>
              <a:t>x-bourbon</a:t>
            </a:r>
          </a:p>
          <a:p>
            <a:pPr marL="0" marR="9507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AB9A5E"/>
                </a:solidFill>
                <a:latin typeface="FreightNeo Pro Light" panose="02000606000000020004" pitchFamily="50" charset="0"/>
              </a:rPr>
              <a:t>32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AB9A5E"/>
                </a:solidFill>
                <a:effectLst/>
                <a:uLnTx/>
                <a:uFillTx/>
                <a:latin typeface="FreightNeo Pro Light" panose="02000606000000020004" pitchFamily="50" charset="0"/>
                <a:ea typeface="+mn-ea"/>
                <a:cs typeface="+mn-cs"/>
              </a:rPr>
              <a:t>% -</a:t>
            </a:r>
            <a:r>
              <a:rPr lang="en-GB" dirty="0">
                <a:solidFill>
                  <a:srgbClr val="AB9A5E"/>
                </a:solidFill>
                <a:latin typeface="FreightNeo Pro Light" panose="02000606000000020004" pitchFamily="50" charset="0"/>
              </a:rPr>
              <a:t>Ex-sherry</a:t>
            </a:r>
          </a:p>
          <a:p>
            <a:pPr marL="0" marR="9507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AB9A5E"/>
                </a:solidFill>
                <a:latin typeface="FreightNeo Pro Light" panose="02000606000000020004" pitchFamily="50" charset="0"/>
              </a:rPr>
              <a:t>17% - Refill</a:t>
            </a:r>
          </a:p>
          <a:p>
            <a:pPr marL="0" marR="9507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AB9A5E"/>
              </a:solidFill>
              <a:latin typeface="FreightNeo Pro Light" panose="0200060600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AB9A5E"/>
                </a:solidFill>
                <a:effectLst/>
                <a:uLnTx/>
                <a:uFillTx/>
                <a:latin typeface="FreightNeo Pro Semi" panose="02000606000000020004" pitchFamily="2" charset="77"/>
                <a:ea typeface="+mn-ea"/>
                <a:cs typeface="Helvetica" panose="020B0604020202020204" pitchFamily="34" charset="0"/>
              </a:rPr>
              <a:t>ABV Strength: 43% alc./vol.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A79556"/>
              </a:solidFill>
              <a:effectLst/>
              <a:uLnTx/>
              <a:uFillTx/>
              <a:latin typeface="FreightNeo Pro Semi" panose="02000606000000020004" pitchFamily="2" charset="77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50" charset="0"/>
                <a:ea typeface="+mn-ea"/>
                <a:cs typeface="Helvetica" panose="020B0604020202020204" pitchFamily="34" charset="0"/>
              </a:rPr>
              <a:t>Available stock: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50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50" charset="0"/>
                <a:ea typeface="+mn-ea"/>
                <a:cs typeface="Helvetica" panose="020B0604020202020204" pitchFamily="34" charset="0"/>
              </a:rPr>
              <a:t>Promotional pricing: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A79556"/>
              </a:solidFill>
              <a:effectLst/>
              <a:uLnTx/>
              <a:uFillTx/>
              <a:latin typeface="FreightNeo Pro Semi" panose="02000606000000020004" pitchFamily="2" charset="77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A79556"/>
              </a:solidFill>
              <a:effectLst/>
              <a:uLnTx/>
              <a:uFillTx/>
              <a:latin typeface="FreightNeo Pro Semi" panose="02000606000000020004" pitchFamily="2" charset="77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A79556"/>
                </a:solidFill>
                <a:effectLst/>
                <a:uLnTx/>
                <a:uFillTx/>
                <a:latin typeface="FreightNeo Pro Semi" panose="02000606000000020004" pitchFamily="2" charset="77"/>
                <a:ea typeface="+mn-ea"/>
                <a:cs typeface="Helvetica" panose="020B0604020202020204" pitchFamily="34" charset="0"/>
              </a:rPr>
              <a:t>Key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AB9A5E"/>
                </a:solidFill>
                <a:effectLst/>
                <a:uLnTx/>
                <a:uFillTx/>
                <a:latin typeface="FreightNeo Pro Semi" panose="02000606000000020004" pitchFamily="2" charset="77"/>
                <a:ea typeface="+mn-ea"/>
                <a:cs typeface="Helvetica" panose="020B0604020202020204" pitchFamily="34" charset="0"/>
              </a:rPr>
              <a:t>Details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A79556"/>
                </a:solidFill>
                <a:effectLst/>
                <a:uLnTx/>
                <a:uFillTx/>
                <a:latin typeface="FreightNeo Pro Semi" panose="02000606000000020004" pitchFamily="2" charset="77"/>
                <a:ea typeface="+mn-ea"/>
                <a:cs typeface="Helvetica" panose="020B0604020202020204" pitchFamily="34" charset="0"/>
              </a:rPr>
              <a:t>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eightNeo Pro Light" panose="02000606000000020004" pitchFamily="2" charset="77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2" charset="77"/>
                <a:ea typeface="+mn-ea"/>
                <a:cs typeface="+mn-cs"/>
              </a:rPr>
              <a:t>Rare use of Virgin Oak creates a modern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2" charset="77"/>
                <a:ea typeface="+mn-ea"/>
                <a:cs typeface="+mn-cs"/>
              </a:rPr>
              <a:t>Flagship product of the range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2" charset="77"/>
                <a:ea typeface="+mn-ea"/>
                <a:cs typeface="+mn-cs"/>
              </a:rPr>
              <a:t>Smooth and easy drinking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2" charset="77"/>
                <a:ea typeface="+mn-ea"/>
                <a:cs typeface="+mn-cs"/>
              </a:rPr>
              <a:t>Triple wood maturation -use of ex-Bourbon, ex-Sherry and refill casks creates a very traditional style of Highland Single Malt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2" charset="77"/>
                <a:ea typeface="+mn-ea"/>
                <a:cs typeface="+mn-cs"/>
              </a:rPr>
              <a:t>Consistently award-winning for many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ightNeo Pro Light" panose="02000606000000020004" pitchFamily="2" charset="77"/>
                <a:ea typeface="+mn-ea"/>
                <a:cs typeface="+mn-cs"/>
              </a:rPr>
              <a:t>Gold in the 2021 San Fransico World Spirits Competition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eightNeo Pro Light" panose="02000606000000020004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eightNeo Pro Light" panose="02000606000000020004" pitchFamily="50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0C362-BBDF-84AE-F150-13BD2A31F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20" y="-608675"/>
            <a:ext cx="5280112" cy="74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78932"/>
      </p:ext>
    </p:extLst>
  </p:cSld>
  <p:clrMapOvr>
    <a:masterClrMapping/>
  </p:clrMapOvr>
</p:sld>
</file>

<file path=ppt/theme/theme1.xml><?xml version="1.0" encoding="utf-8"?>
<a:theme xmlns:a="http://schemas.openxmlformats.org/drawingml/2006/main" name="Tomatin Text pages">
  <a:themeElements>
    <a:clrScheme name="Tomatin">
      <a:dk1>
        <a:srgbClr val="000000"/>
      </a:dk1>
      <a:lt1>
        <a:srgbClr val="FFFFFF"/>
      </a:lt1>
      <a:dk2>
        <a:srgbClr val="FEF7DE"/>
      </a:dk2>
      <a:lt2>
        <a:srgbClr val="C7B17C"/>
      </a:lt2>
      <a:accent1>
        <a:srgbClr val="9FB6C8"/>
      </a:accent1>
      <a:accent2>
        <a:srgbClr val="263753"/>
      </a:accent2>
      <a:accent3>
        <a:srgbClr val="DCD29B"/>
      </a:accent3>
      <a:accent4>
        <a:srgbClr val="C7B17C"/>
      </a:accent4>
      <a:accent5>
        <a:srgbClr val="E79F5B"/>
      </a:accent5>
      <a:accent6>
        <a:srgbClr val="FEF7DE"/>
      </a:accent6>
      <a:hlink>
        <a:srgbClr val="C7B17C"/>
      </a:hlink>
      <a:folHlink>
        <a:srgbClr val="DCD2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matin_Distributor Comms Template V3_09.11.21" id="{2D6288D8-517B-BC4B-9729-BE4E4B247217}" vid="{2F1B9450-0F29-2E48-97D6-5C952A1DB2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146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Bon Vivant Family Script</vt:lpstr>
      <vt:lpstr>FreightNeo Pro Book</vt:lpstr>
      <vt:lpstr>FreightNeo Pro Light</vt:lpstr>
      <vt:lpstr>FreightNeo Pro Medium</vt:lpstr>
      <vt:lpstr>FreightNeo Pro Semi</vt:lpstr>
      <vt:lpstr>Tomatin Text pages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Louisa Copping</dc:creator>
  <cp:lastModifiedBy>Louisa Copping</cp:lastModifiedBy>
  <cp:revision>2</cp:revision>
  <dcterms:created xsi:type="dcterms:W3CDTF">2025-11-12T15:48:26Z</dcterms:created>
  <dcterms:modified xsi:type="dcterms:W3CDTF">2025-11-20T12:16:32Z</dcterms:modified>
</cp:coreProperties>
</file>